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8"/>
  </p:notesMasterIdLst>
  <p:sldIdLst>
    <p:sldId id="432" r:id="rId2"/>
    <p:sldId id="429" r:id="rId3"/>
    <p:sldId id="334" r:id="rId4"/>
    <p:sldId id="430" r:id="rId5"/>
    <p:sldId id="445" r:id="rId6"/>
    <p:sldId id="262" r:id="rId7"/>
    <p:sldId id="263" r:id="rId8"/>
    <p:sldId id="264" r:id="rId9"/>
    <p:sldId id="331" r:id="rId10"/>
    <p:sldId id="435" r:id="rId11"/>
    <p:sldId id="437" r:id="rId12"/>
    <p:sldId id="438" r:id="rId13"/>
    <p:sldId id="439" r:id="rId14"/>
    <p:sldId id="446" r:id="rId15"/>
    <p:sldId id="447" r:id="rId16"/>
    <p:sldId id="448" r:id="rId17"/>
    <p:sldId id="443" r:id="rId18"/>
    <p:sldId id="440" r:id="rId19"/>
    <p:sldId id="441" r:id="rId20"/>
    <p:sldId id="442" r:id="rId21"/>
    <p:sldId id="449" r:id="rId22"/>
    <p:sldId id="380" r:id="rId23"/>
    <p:sldId id="391" r:id="rId24"/>
    <p:sldId id="281" r:id="rId25"/>
    <p:sldId id="389" r:id="rId26"/>
    <p:sldId id="390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2"/>
    <p:restoredTop sz="94609"/>
  </p:normalViewPr>
  <p:slideViewPr>
    <p:cSldViewPr snapToGrid="0">
      <p:cViewPr varScale="1">
        <p:scale>
          <a:sx n="196" d="100"/>
          <a:sy n="196" d="100"/>
        </p:scale>
        <p:origin x="640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12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34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13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7" r:id="rId5"/>
    <p:sldLayoutId id="2147483663" r:id="rId6"/>
    <p:sldLayoutId id="2147483664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123636/" TargetMode="External"/><Relationship Id="rId7" Type="http://schemas.openxmlformats.org/officeDocument/2006/relationships/hyperlink" Target="https://habr.com/ru/companies/otus/articles/71276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br.com/ru/companies/otus/articles/706346/" TargetMode="External"/><Relationship Id="rId5" Type="http://schemas.openxmlformats.org/officeDocument/2006/relationships/hyperlink" Target="https://habr.com/ru/companies/tensor/articles/779698/" TargetMode="External"/><Relationship Id="rId4" Type="http://schemas.openxmlformats.org/officeDocument/2006/relationships/hyperlink" Target="https://habr.com/ru/articles/480838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1583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46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ML Basic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Join, exists, </a:t>
            </a:r>
            <a:r>
              <a:rPr lang="ru-RU" spc="-10" dirty="0">
                <a:solidFill>
                  <a:srgbClr val="FFFFFF"/>
                </a:solidFill>
              </a:rPr>
              <a:t>вложенные запросы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Реляционная модель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05D2F5-36E8-8B48-B38D-DA9CB492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5" y="1002653"/>
            <a:ext cx="8520599" cy="39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88C-BA30-3043-BEE2-7BBC276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D41F-0181-3B41-B445-D928EA4D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87"/>
          <a:stretch/>
        </p:blipFill>
        <p:spPr>
          <a:xfrm>
            <a:off x="3137595" y="620950"/>
            <a:ext cx="5505855" cy="4191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4599-340F-424B-A1F7-768645260D7C}"/>
              </a:ext>
            </a:extLst>
          </p:cNvPr>
          <p:cNvSpPr txBox="1"/>
          <p:nvPr/>
        </p:nvSpPr>
        <p:spPr>
          <a:xfrm>
            <a:off x="263128" y="1595336"/>
            <a:ext cx="27188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обеспечивают однозначную идентификацию записей таблицы;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ускоряют выполнения запросов к БД;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устанавливают связи между отдельными таблицами БД </a:t>
            </a:r>
            <a:endParaRPr lang="ru-RU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172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Первичный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00550" y="1426624"/>
            <a:ext cx="268483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Это поле или комбинация полей, которые однозначно определяют запись (кортеж таблицы).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Очень часто в качестве ключа берется порядковый номер.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В таблице не может быть двух записей с одинаковым значением первичного ключа.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46FE70-A6C7-D04B-95DD-21A14D035FA0}"/>
              </a:ext>
            </a:extLst>
          </p:cNvPr>
          <p:cNvGrpSpPr/>
          <p:nvPr/>
        </p:nvGrpSpPr>
        <p:grpSpPr>
          <a:xfrm>
            <a:off x="3871609" y="1595661"/>
            <a:ext cx="4079132" cy="2431915"/>
            <a:chOff x="3871609" y="1595661"/>
            <a:chExt cx="4079132" cy="2431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FC0B65-32F7-2D4F-ABC0-D54B0510A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12" r="55390" b="1972"/>
            <a:stretch/>
          </p:blipFill>
          <p:spPr>
            <a:xfrm>
              <a:off x="3871609" y="1595661"/>
              <a:ext cx="4079132" cy="24319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61E147-29B6-7743-8C89-C378B8346B51}"/>
                </a:ext>
              </a:extLst>
            </p:cNvPr>
            <p:cNvSpPr/>
            <p:nvPr/>
          </p:nvSpPr>
          <p:spPr>
            <a:xfrm>
              <a:off x="3929974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9D7054-047E-704B-A9FE-44BC48C8E4C7}"/>
                </a:ext>
              </a:extLst>
            </p:cNvPr>
            <p:cNvSpPr/>
            <p:nvPr/>
          </p:nvSpPr>
          <p:spPr>
            <a:xfrm>
              <a:off x="5275633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C081DB-1D10-604B-B533-B018D611E530}"/>
                </a:ext>
              </a:extLst>
            </p:cNvPr>
            <p:cNvSpPr/>
            <p:nvPr/>
          </p:nvSpPr>
          <p:spPr>
            <a:xfrm>
              <a:off x="6648014" y="2156297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35113-CAD1-1E49-A644-A8EB10901C3B}"/>
                </a:ext>
              </a:extLst>
            </p:cNvPr>
            <p:cNvSpPr/>
            <p:nvPr/>
          </p:nvSpPr>
          <p:spPr>
            <a:xfrm>
              <a:off x="6648796" y="3219856"/>
              <a:ext cx="907915" cy="1977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43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21202" y="2094696"/>
            <a:ext cx="2684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Множество колонок подчиненной таблицы, соответствующее ключу главной таблицы.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790B3-732D-BF4A-B195-CA3E4FF6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73856" r="40638"/>
          <a:stretch/>
        </p:blipFill>
        <p:spPr>
          <a:xfrm>
            <a:off x="3998230" y="1691081"/>
            <a:ext cx="4645220" cy="18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A428-EF18-F142-9816-D35F0E9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Индекс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37D38-5869-FB4B-B32D-BABECD7FB8DF}"/>
              </a:ext>
            </a:extLst>
          </p:cNvPr>
          <p:cNvSpPr txBox="1"/>
          <p:nvPr/>
        </p:nvSpPr>
        <p:spPr>
          <a:xfrm>
            <a:off x="500550" y="1238655"/>
            <a:ext cx="85206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Индексы предоставляют путь для быстрого поиска данных. </a:t>
            </a:r>
          </a:p>
          <a:p>
            <a:br>
              <a:rPr lang="ru-RU" dirty="0"/>
            </a:br>
            <a:r>
              <a:rPr lang="ru-RU" dirty="0"/>
              <a:t>Если вы создадите </a:t>
            </a:r>
            <a:r>
              <a:rPr lang="ru-RU" b="1" dirty="0"/>
              <a:t>индекс по первичному ключу</a:t>
            </a:r>
            <a:r>
              <a:rPr lang="ru-RU" dirty="0"/>
              <a:t>, а затем будете искать строку с данными, то </a:t>
            </a:r>
            <a:r>
              <a:rPr lang="en-US" dirty="0"/>
              <a:t>SQL Server </a:t>
            </a:r>
            <a:r>
              <a:rPr lang="ru-RU" b="1" dirty="0"/>
              <a:t>сначала найдет значение индекса</a:t>
            </a:r>
            <a:r>
              <a:rPr lang="ru-RU" dirty="0"/>
              <a:t>, а </a:t>
            </a:r>
            <a:r>
              <a:rPr lang="ru-RU" b="1" dirty="0"/>
              <a:t>затем использует индекс </a:t>
            </a:r>
            <a:r>
              <a:rPr lang="ru-RU" dirty="0"/>
              <a:t>для быстрого нахождения всей строки с данными. </a:t>
            </a:r>
          </a:p>
          <a:p>
            <a:endParaRPr lang="ru-RU" dirty="0"/>
          </a:p>
          <a:p>
            <a:r>
              <a:rPr lang="ru-RU" b="1" dirty="0"/>
              <a:t>Без индекса будет выполнен полный просмотр (сканирование) всех строк таблицы!</a:t>
            </a:r>
          </a:p>
          <a:p>
            <a:endParaRPr lang="ru-RU" dirty="0"/>
          </a:p>
          <a:p>
            <a:r>
              <a:rPr lang="ru-RU" dirty="0"/>
              <a:t>Вы можете создать индекс на большинстве столбцов таблицы или представления. </a:t>
            </a:r>
          </a:p>
          <a:p>
            <a:r>
              <a:rPr lang="ru-RU" dirty="0"/>
              <a:t>Исключением являются столбцы с типами данных для хранения больших объектов (</a:t>
            </a:r>
            <a:r>
              <a:rPr lang="en-US" dirty="0"/>
              <a:t>LOB), </a:t>
            </a:r>
            <a:r>
              <a:rPr lang="ru-RU" dirty="0"/>
              <a:t>таких как </a:t>
            </a:r>
            <a:r>
              <a:rPr lang="en-US" dirty="0"/>
              <a:t>image, text </a:t>
            </a:r>
            <a:r>
              <a:rPr lang="ru-RU" dirty="0"/>
              <a:t>или </a:t>
            </a:r>
            <a:r>
              <a:rPr lang="en-US" dirty="0"/>
              <a:t>varchar(max).</a:t>
            </a:r>
          </a:p>
        </p:txBody>
      </p:sp>
    </p:spTree>
    <p:extLst>
      <p:ext uri="{BB962C8B-B14F-4D97-AF65-F5344CB8AC3E}">
        <p14:creationId xmlns:p14="http://schemas.microsoft.com/office/powerpoint/2010/main" val="38649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A428-EF18-F142-9816-D35F0E9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Индекс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37D38-5869-FB4B-B32D-BABECD7FB8DF}"/>
              </a:ext>
            </a:extLst>
          </p:cNvPr>
          <p:cNvSpPr txBox="1"/>
          <p:nvPr/>
        </p:nvSpPr>
        <p:spPr>
          <a:xfrm>
            <a:off x="500550" y="1238655"/>
            <a:ext cx="8520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Кластеризованный индекс.</a:t>
            </a:r>
            <a:br>
              <a:rPr lang="ru-RU" dirty="0"/>
            </a:br>
            <a:r>
              <a:rPr lang="ru-RU" dirty="0"/>
              <a:t>Кластеризованный индекс хранит реальные строки данных в листьях индекса. Это означает что строка данных, связанная со значение ключа, будет храниться в самом индексе. Все значения отсортированы в определенном порядке либо возрастания, либо убывания. Таким образом, таблица или представление </a:t>
            </a:r>
            <a:r>
              <a:rPr lang="ru-RU" b="1" dirty="0"/>
              <a:t>может иметь только один кластеризованный индекс</a:t>
            </a:r>
            <a:r>
              <a:rPr lang="ru-RU" dirty="0"/>
              <a:t>. </a:t>
            </a:r>
          </a:p>
          <a:p>
            <a:r>
              <a:rPr lang="ru-RU" dirty="0"/>
              <a:t>Таблица не имеющая </a:t>
            </a:r>
            <a:r>
              <a:rPr lang="ru-RU" dirty="0" err="1"/>
              <a:t>кластеризованного</a:t>
            </a:r>
            <a:r>
              <a:rPr lang="ru-RU" dirty="0"/>
              <a:t> индекса называется кучей.</a:t>
            </a:r>
          </a:p>
          <a:p>
            <a:endParaRPr lang="ru-RU" dirty="0"/>
          </a:p>
          <a:p>
            <a:r>
              <a:rPr lang="ru-RU" b="1" dirty="0"/>
              <a:t>Составной индекс</a:t>
            </a:r>
            <a:endParaRPr lang="ru-RU" dirty="0"/>
          </a:p>
          <a:p>
            <a:r>
              <a:rPr lang="ru-RU" dirty="0"/>
              <a:t>Может содержать до 16 столбцов, но их общая длина ограничена 900 байтами. Как кластеризованный, так и некластеризованный индексы могут быть составными.</a:t>
            </a:r>
          </a:p>
          <a:p>
            <a:endParaRPr lang="ru-RU" dirty="0"/>
          </a:p>
          <a:p>
            <a:r>
              <a:rPr lang="ru-RU" b="1" dirty="0"/>
              <a:t>Уникальный индекс</a:t>
            </a:r>
            <a:endParaRPr lang="ru-RU" dirty="0"/>
          </a:p>
          <a:p>
            <a:r>
              <a:rPr lang="ru-RU" dirty="0"/>
              <a:t>Такой индекс обеспечивает уникальность каждого значения в индексируемом столбце. Если индекс составной, то уникальность распространяется на все столбцы индекса, но не на каждый отдельный столбец.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18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A428-EF18-F142-9816-D35F0E9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Автоматические индексы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37D38-5869-FB4B-B32D-BABECD7FB8DF}"/>
              </a:ext>
            </a:extLst>
          </p:cNvPr>
          <p:cNvSpPr txBox="1"/>
          <p:nvPr/>
        </p:nvSpPr>
        <p:spPr>
          <a:xfrm>
            <a:off x="500550" y="1238655"/>
            <a:ext cx="85206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Первичный ключ</a:t>
            </a:r>
          </a:p>
          <a:p>
            <a:r>
              <a:rPr lang="ru-RU" dirty="0"/>
              <a:t>Когда вы определяете первичный ключ на один или несколько столбцов, то </a:t>
            </a:r>
            <a:r>
              <a:rPr lang="en-US" dirty="0"/>
              <a:t>SQL Server </a:t>
            </a:r>
            <a:r>
              <a:rPr lang="ru-RU" dirty="0"/>
              <a:t>автоматически создаёт </a:t>
            </a:r>
            <a:r>
              <a:rPr lang="ru-RU" b="1" dirty="0"/>
              <a:t>уникальный кластеризованный индекс.</a:t>
            </a:r>
          </a:p>
          <a:p>
            <a:endParaRPr lang="ru-RU" dirty="0"/>
          </a:p>
          <a:p>
            <a:r>
              <a:rPr lang="ru-RU" b="1" dirty="0"/>
              <a:t>Уникальность значений</a:t>
            </a:r>
          </a:p>
          <a:p>
            <a:r>
              <a:rPr lang="ru-RU" dirty="0"/>
              <a:t>Когда вы определяете ограничение на уникальность значений, тогда </a:t>
            </a:r>
            <a:r>
              <a:rPr lang="en-US" dirty="0"/>
              <a:t>SQL Server </a:t>
            </a:r>
            <a:r>
              <a:rPr lang="ru-RU" dirty="0"/>
              <a:t>автоматически создает </a:t>
            </a:r>
            <a:r>
              <a:rPr lang="ru-RU" b="1" dirty="0"/>
              <a:t>уникальный некластеризованный индекс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06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68AB-E2FA-0A49-A6CD-4E6172AA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Подзапросы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D90EA-5F1B-4B4F-96C8-5A263A2C985D}"/>
              </a:ext>
            </a:extLst>
          </p:cNvPr>
          <p:cNvSpPr txBox="1"/>
          <p:nvPr/>
        </p:nvSpPr>
        <p:spPr>
          <a:xfrm>
            <a:off x="500550" y="1160735"/>
            <a:ext cx="7515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подзапрос — это </a:t>
            </a:r>
            <a:r>
              <a:rPr lang="en-US" dirty="0"/>
              <a:t>SELECT-</a:t>
            </a:r>
            <a:r>
              <a:rPr lang="ru-RU" dirty="0"/>
              <a:t>запрос, вложенный в другой запрос</a:t>
            </a:r>
          </a:p>
          <a:p>
            <a:endParaRPr lang="ru-RU" dirty="0"/>
          </a:p>
          <a:p>
            <a:r>
              <a:rPr lang="ru-RU" b="0" i="0" u="none" strike="noStrike" dirty="0">
                <a:solidFill>
                  <a:srgbClr val="180620"/>
                </a:solidFill>
                <a:effectLst/>
                <a:latin typeface="MuseoSansCyrl-300"/>
              </a:rPr>
              <a:t>Пример такой задачи — выборка всех записей со значением больше среднего по всей таблице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ED88E-F3EE-3041-89EB-3B68024D54EC}"/>
              </a:ext>
            </a:extLst>
          </p:cNvPr>
          <p:cNvSpPr txBox="1"/>
          <p:nvPr/>
        </p:nvSpPr>
        <p:spPr>
          <a:xfrm>
            <a:off x="577174" y="2224391"/>
            <a:ext cx="43027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-- Выбрать номера билетов </a:t>
            </a:r>
          </a:p>
          <a:p>
            <a:r>
              <a:rPr lang="ru-RU" dirty="0"/>
              <a:t>-- стоимость которых выше среднего по таблице </a:t>
            </a:r>
          </a:p>
          <a:p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*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ticket_flights</a:t>
            </a:r>
            <a:r>
              <a:rPr lang="en-US" dirty="0"/>
              <a:t> </a:t>
            </a:r>
            <a:r>
              <a:rPr lang="en-US" dirty="0" err="1"/>
              <a:t>tf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/>
              <a:t> amount &gt;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avg(amount)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ticket_flights</a:t>
            </a:r>
            <a:r>
              <a:rPr lang="en-US" dirty="0"/>
              <a:t> </a:t>
            </a:r>
            <a:r>
              <a:rPr lang="en-US" dirty="0" err="1"/>
              <a:t>tf</a:t>
            </a:r>
            <a:endParaRPr lang="ru-RU" dirty="0"/>
          </a:p>
          <a:p>
            <a:r>
              <a:rPr lang="ru-RU" dirty="0"/>
              <a:t>	            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LIMIT</a:t>
            </a:r>
            <a:r>
              <a:rPr lang="en-US" dirty="0"/>
              <a:t> 10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337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C1A-E0F9-6848-AE65-221231D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между таблицами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4A13C-5835-674C-BAD5-6C273D5C80E0}"/>
              </a:ext>
            </a:extLst>
          </p:cNvPr>
          <p:cNvSpPr txBox="1"/>
          <p:nvPr/>
        </p:nvSpPr>
        <p:spPr>
          <a:xfrm>
            <a:off x="500550" y="1426624"/>
            <a:ext cx="4878259" cy="281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sz="1800" dirty="0"/>
              <a:t> </a:t>
            </a:r>
            <a:r>
              <a:rPr lang="en-US" sz="1800" dirty="0" err="1"/>
              <a:t>t.passanger_name</a:t>
            </a:r>
            <a:r>
              <a:rPr lang="en-US" sz="1800" dirty="0"/>
              <a:t>, </a:t>
            </a:r>
            <a:r>
              <a:rPr lang="en-US" sz="1800" dirty="0" err="1"/>
              <a:t>b.book_date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sz="1800" dirty="0"/>
              <a:t> tickets t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sz="1800" dirty="0"/>
              <a:t> bookings b</a:t>
            </a:r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sz="1800" dirty="0"/>
              <a:t> </a:t>
            </a:r>
            <a:r>
              <a:rPr lang="en-US" sz="1800" dirty="0" err="1"/>
              <a:t>t.book_ref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= </a:t>
            </a:r>
            <a:r>
              <a:rPr lang="en-US" sz="1800" dirty="0" err="1">
                <a:solidFill>
                  <a:schemeClr val="tx1"/>
                </a:solidFill>
              </a:rPr>
              <a:t>b.book_ref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AND </a:t>
            </a:r>
            <a:r>
              <a:rPr lang="en-US" sz="1800" dirty="0" err="1"/>
              <a:t>b.book_date</a:t>
            </a:r>
            <a:r>
              <a:rPr lang="en-US" sz="1800" dirty="0"/>
              <a:t> &gt;=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‘2017-06-01’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AND </a:t>
            </a:r>
            <a:r>
              <a:rPr lang="en-US" sz="1800" dirty="0" err="1"/>
              <a:t>t.passanger_name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LIKE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‘%VLADIMIR%’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LIMIT </a:t>
            </a:r>
            <a:r>
              <a:rPr lang="en-US" sz="1800" dirty="0">
                <a:solidFill>
                  <a:schemeClr val="tx1"/>
                </a:solidFill>
              </a:rPr>
              <a:t>10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3187F-6898-5442-BB06-5FDB8FE01E2A}"/>
              </a:ext>
            </a:extLst>
          </p:cNvPr>
          <p:cNvGrpSpPr/>
          <p:nvPr/>
        </p:nvGrpSpPr>
        <p:grpSpPr>
          <a:xfrm>
            <a:off x="5566405" y="1890843"/>
            <a:ext cx="3454745" cy="1655233"/>
            <a:chOff x="4231540" y="1391489"/>
            <a:chExt cx="3454745" cy="16552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969659-183E-6C4C-9B23-DFDA6076F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32" t="73856" r="57443"/>
            <a:stretch/>
          </p:blipFill>
          <p:spPr>
            <a:xfrm>
              <a:off x="4231540" y="1391489"/>
              <a:ext cx="1812579" cy="1655233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B1649CD-5E54-104F-A176-680279C3F980}"/>
                </a:ext>
              </a:extLst>
            </p:cNvPr>
            <p:cNvSpPr/>
            <p:nvPr/>
          </p:nvSpPr>
          <p:spPr>
            <a:xfrm>
              <a:off x="4396902" y="1979156"/>
              <a:ext cx="1459151" cy="239949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FB977F-F253-0A4E-A688-02D8B25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82" t="77024" r="40080" b="4353"/>
            <a:stretch/>
          </p:blipFill>
          <p:spPr>
            <a:xfrm>
              <a:off x="6037634" y="1589089"/>
              <a:ext cx="1648651" cy="1179011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CDEAAE2-C484-B640-B3D8-5D51E4D29040}"/>
                </a:ext>
              </a:extLst>
            </p:cNvPr>
            <p:cNvSpPr/>
            <p:nvPr/>
          </p:nvSpPr>
          <p:spPr>
            <a:xfrm>
              <a:off x="6274926" y="1938645"/>
              <a:ext cx="1232171" cy="239949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FAD51EF-0E65-A145-8A51-6732C27271AB}"/>
              </a:ext>
            </a:extLst>
          </p:cNvPr>
          <p:cNvSpPr/>
          <p:nvPr/>
        </p:nvSpPr>
        <p:spPr>
          <a:xfrm>
            <a:off x="553409" y="2224391"/>
            <a:ext cx="1820140" cy="298133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3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C1A-E0F9-6848-AE65-221231D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Какой бывает </a:t>
            </a:r>
            <a:r>
              <a:rPr lang="en-US" dirty="0"/>
              <a:t>join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FD55B2-728E-D049-ABAF-FD42E654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38" y="1073150"/>
            <a:ext cx="4878600" cy="383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3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C1A-E0F9-6848-AE65-221231D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несколькими таблицами: </a:t>
            </a:r>
            <a:r>
              <a:rPr lang="en-US" dirty="0"/>
              <a:t>UNION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объединение)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E0C44-C390-5F44-846D-86D526A93606}"/>
              </a:ext>
            </a:extLst>
          </p:cNvPr>
          <p:cNvSpPr txBox="1"/>
          <p:nvPr/>
        </p:nvSpPr>
        <p:spPr>
          <a:xfrm>
            <a:off x="500551" y="1426624"/>
            <a:ext cx="852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Объединение таблиц оператором </a:t>
            </a:r>
            <a:r>
              <a:rPr lang="en-US" b="0" i="0" u="none" strike="noStrike" dirty="0">
                <a:effectLst/>
                <a:latin typeface="font500"/>
              </a:rPr>
              <a:t>UNION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font500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выполняется для таблиц никак не связанных, но со схожей структурой.</a:t>
            </a:r>
            <a:endParaRPr lang="en-US" dirty="0">
              <a:effectLst/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ru-RU" dirty="0">
                <a:effectLst/>
                <a:latin typeface="Roboto" panose="02000000000000000000" pitchFamily="2" charset="0"/>
              </a:rPr>
              <a:t>выведем номера рейсов, которые вылетали или прилетали в московские аэропорты </a:t>
            </a:r>
            <a:endParaRPr lang="ru-RU" sz="11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822B3-ADFE-C547-A579-ABB70C06C1C1}"/>
              </a:ext>
            </a:extLst>
          </p:cNvPr>
          <p:cNvSpPr txBox="1"/>
          <p:nvPr/>
        </p:nvSpPr>
        <p:spPr>
          <a:xfrm>
            <a:off x="500550" y="2464340"/>
            <a:ext cx="6995826" cy="23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flight_no</a:t>
            </a:r>
            <a:r>
              <a:rPr lang="en-US" dirty="0"/>
              <a:t>, </a:t>
            </a:r>
            <a:r>
              <a:rPr lang="en-US" dirty="0" err="1"/>
              <a:t>departure_airport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airport_code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'departure'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depart_or_arrive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flights f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INNER JOIN </a:t>
            </a:r>
            <a:r>
              <a:rPr lang="en-US" dirty="0"/>
              <a:t>airports 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f.departure_airport</a:t>
            </a:r>
            <a:r>
              <a:rPr lang="en-US" dirty="0"/>
              <a:t> = </a:t>
            </a:r>
            <a:r>
              <a:rPr lang="en-US" dirty="0" err="1"/>
              <a:t>a.airport_code</a:t>
            </a:r>
            <a:r>
              <a:rPr lang="en-US" dirty="0"/>
              <a:t> and </a:t>
            </a:r>
            <a:r>
              <a:rPr lang="en-US" dirty="0" err="1"/>
              <a:t>a.city</a:t>
            </a:r>
            <a:r>
              <a:rPr lang="en-US" dirty="0"/>
              <a:t> =</a:t>
            </a:r>
            <a:r>
              <a:rPr lang="ru-RU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'Moscow’ </a:t>
            </a:r>
            <a:endParaRPr lang="ru-RU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flight_no</a:t>
            </a:r>
            <a:r>
              <a:rPr lang="en-US" dirty="0"/>
              <a:t>, </a:t>
            </a:r>
            <a:r>
              <a:rPr lang="en-US" dirty="0" err="1"/>
              <a:t>arrival_airport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airport_code</a:t>
            </a:r>
            <a:r>
              <a:rPr lang="en-US" dirty="0"/>
              <a:t>, 'arrival'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depart_or_arrive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flights f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INNER JOIN </a:t>
            </a:r>
            <a:r>
              <a:rPr lang="en-US" dirty="0"/>
              <a:t>airports 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f.arrival_airport</a:t>
            </a:r>
            <a:r>
              <a:rPr lang="ru-RU" dirty="0"/>
              <a:t> </a:t>
            </a:r>
            <a:r>
              <a:rPr lang="en-US" dirty="0"/>
              <a:t>= </a:t>
            </a:r>
            <a:r>
              <a:rPr lang="en-US" dirty="0" err="1"/>
              <a:t>a.airport_code</a:t>
            </a:r>
            <a:r>
              <a:rPr lang="en-US" dirty="0"/>
              <a:t> and </a:t>
            </a:r>
            <a:r>
              <a:rPr lang="en-US" dirty="0" err="1"/>
              <a:t>a.city</a:t>
            </a:r>
            <a:r>
              <a:rPr lang="en-US" dirty="0"/>
              <a:t> =</a:t>
            </a:r>
            <a:r>
              <a:rPr lang="ru-RU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'Moscow'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E4ECC6-6C41-514D-A36B-A25301CF8EF4}"/>
              </a:ext>
            </a:extLst>
          </p:cNvPr>
          <p:cNvSpPr/>
          <p:nvPr/>
        </p:nvSpPr>
        <p:spPr>
          <a:xfrm>
            <a:off x="500550" y="2522524"/>
            <a:ext cx="6931382" cy="985919"/>
          </a:xfrm>
          <a:prstGeom prst="roundRect">
            <a:avLst>
              <a:gd name="adj" fmla="val 10585"/>
            </a:avLst>
          </a:prstGeom>
          <a:solidFill>
            <a:schemeClr val="accent1">
              <a:alpha val="232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88EF03-2AAE-B24B-8FDB-D2A162730520}"/>
              </a:ext>
            </a:extLst>
          </p:cNvPr>
          <p:cNvSpPr/>
          <p:nvPr/>
        </p:nvSpPr>
        <p:spPr>
          <a:xfrm>
            <a:off x="500550" y="3826857"/>
            <a:ext cx="6931382" cy="985919"/>
          </a:xfrm>
          <a:prstGeom prst="roundRect">
            <a:avLst>
              <a:gd name="adj" fmla="val 10585"/>
            </a:avLst>
          </a:prstGeom>
          <a:solidFill>
            <a:schemeClr val="accent6">
              <a:alpha val="232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14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C1A-E0F9-6848-AE65-221231DF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and HAVING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E0C44-C390-5F44-846D-86D526A93606}"/>
              </a:ext>
            </a:extLst>
          </p:cNvPr>
          <p:cNvSpPr txBox="1"/>
          <p:nvPr/>
        </p:nvSpPr>
        <p:spPr>
          <a:xfrm>
            <a:off x="500551" y="1426624"/>
            <a:ext cx="852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333333"/>
                </a:solidFill>
                <a:effectLst/>
                <a:latin typeface="font500"/>
              </a:rPr>
              <a:t>WHERE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font500"/>
              </a:rPr>
              <a:t>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используется для фильтрации записей </a:t>
            </a:r>
            <a:r>
              <a:rPr lang="ru-RU" b="1" i="0" u="none" strike="noStrike" dirty="0">
                <a:solidFill>
                  <a:srgbClr val="333333"/>
                </a:solidFill>
                <a:effectLst/>
                <a:latin typeface="font500"/>
              </a:rPr>
              <a:t>до группировки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, отсеивая те, которые не удовлетворяют заданному критерию</a:t>
            </a:r>
            <a:r>
              <a:rPr lang="ru-RU" dirty="0">
                <a:solidFill>
                  <a:srgbClr val="333333"/>
                </a:solidFill>
                <a:latin typeface="font500"/>
              </a:rPr>
              <a:t>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а 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font500"/>
              </a:rPr>
              <a:t>HAVING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применяется </a:t>
            </a:r>
            <a:r>
              <a:rPr lang="ru-RU" b="1" i="0" u="none" strike="noStrike" dirty="0">
                <a:solidFill>
                  <a:srgbClr val="333333"/>
                </a:solidFill>
                <a:effectLst/>
                <a:latin typeface="font500"/>
              </a:rPr>
              <a:t>после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 </a:t>
            </a:r>
            <a:r>
              <a:rPr lang="ru-RU" b="1" i="0" u="none" strike="noStrike" dirty="0">
                <a:solidFill>
                  <a:srgbClr val="333333"/>
                </a:solidFill>
                <a:effectLst/>
                <a:latin typeface="font500"/>
              </a:rPr>
              <a:t>группировки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и позволяет </a:t>
            </a:r>
            <a:r>
              <a:rPr lang="ru-RU" b="0" i="1" u="none" strike="noStrike" dirty="0">
                <a:solidFill>
                  <a:srgbClr val="333333"/>
                </a:solidFill>
                <a:effectLst/>
                <a:latin typeface="font500"/>
              </a:rPr>
              <a:t>фильтровать группы записей по агрегированным значениям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, получаемым с помощью функций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font500"/>
              </a:rPr>
              <a:t>SUM, AVG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ont500"/>
              </a:rPr>
              <a:t>или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font500"/>
              </a:rPr>
              <a:t>COUNT</a:t>
            </a:r>
            <a:endParaRPr lang="ru-RU" sz="11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FDF2C-89F1-F443-B30A-63A6DE8F14F7}"/>
              </a:ext>
            </a:extLst>
          </p:cNvPr>
          <p:cNvSpPr txBox="1"/>
          <p:nvPr/>
        </p:nvSpPr>
        <p:spPr>
          <a:xfrm>
            <a:off x="500550" y="2522524"/>
            <a:ext cx="2991525" cy="19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flight_no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count</a:t>
            </a:r>
            <a:r>
              <a:rPr lang="en-US" dirty="0"/>
              <a:t>(</a:t>
            </a:r>
            <a:r>
              <a:rPr lang="en-US" dirty="0" err="1"/>
              <a:t>flight_no</a:t>
            </a:r>
            <a:r>
              <a:rPr lang="en-US" dirty="0"/>
              <a:t>)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FROM</a:t>
            </a:r>
            <a:r>
              <a:rPr lang="en-US" dirty="0"/>
              <a:t> flights f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err="1"/>
              <a:t>f.status</a:t>
            </a:r>
            <a:r>
              <a:rPr lang="en-US" dirty="0"/>
              <a:t> = 'Scheduled'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GROUP BY </a:t>
            </a:r>
            <a:r>
              <a:rPr lang="en-US" dirty="0" err="1"/>
              <a:t>flight_no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HAVING</a:t>
            </a:r>
            <a:r>
              <a:rPr lang="en-US" dirty="0"/>
              <a:t> count(</a:t>
            </a:r>
            <a:r>
              <a:rPr lang="en-US" dirty="0" err="1"/>
              <a:t>flight_no</a:t>
            </a:r>
            <a:r>
              <a:rPr lang="en-US" dirty="0"/>
              <a:t>) &gt; 20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ORDER BY </a:t>
            </a:r>
            <a:r>
              <a:rPr lang="en-US" dirty="0" err="1"/>
              <a:t>flight_no</a:t>
            </a:r>
            <a:r>
              <a:rPr lang="en-US" dirty="0"/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FD965-7121-114D-B5A2-372A99E4B19C}"/>
              </a:ext>
            </a:extLst>
          </p:cNvPr>
          <p:cNvSpPr txBox="1"/>
          <p:nvPr/>
        </p:nvSpPr>
        <p:spPr>
          <a:xfrm>
            <a:off x="3540867" y="3248218"/>
            <a:ext cx="3004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 фильтрация данных по условию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273F-5A41-A447-822C-B2E8A34E35D4}"/>
              </a:ext>
            </a:extLst>
          </p:cNvPr>
          <p:cNvSpPr txBox="1"/>
          <p:nvPr/>
        </p:nvSpPr>
        <p:spPr>
          <a:xfrm>
            <a:off x="3540867" y="3854575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 фильтрация результатов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5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Практика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6050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433873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Реляционная СУБД – «система» взаимосвязанных таблиц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В таблицах есть первичные ключи обеспечивающие уникальность записей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таблицами есть связи для зависимых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Мы можем с помощью специального синтаксиса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доступ к данным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Основы </a:t>
            </a:r>
            <a:r>
              <a:rPr lang="en-US" sz="1900" b="1" dirty="0"/>
              <a:t>SQL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Бесплатный курс по </a:t>
            </a:r>
            <a:r>
              <a:rPr lang="en-US" sz="1400" dirty="0">
                <a:solidFill>
                  <a:schemeClr val="tx1"/>
                </a:solidFill>
              </a:rPr>
              <a:t>SQL </a:t>
            </a:r>
            <a:r>
              <a:rPr lang="en-US" sz="1400" dirty="0">
                <a:solidFill>
                  <a:srgbClr val="0097A7"/>
                </a:solidFill>
              </a:rPr>
              <a:t>https://sql-academy.org/ru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Основы</a:t>
            </a:r>
            <a:r>
              <a:rPr lang="en-US" sz="1400" dirty="0">
                <a:solidFill>
                  <a:schemeClr val="tx1"/>
                </a:solidFill>
              </a:rPr>
              <a:t> SQL </a:t>
            </a:r>
            <a:r>
              <a:rPr lang="en-US" sz="1400" dirty="0">
                <a:solidFill>
                  <a:srgbClr val="0097A7"/>
                </a:solidFill>
              </a:rPr>
              <a:t>https://www.w3schools.com/sql/default.asp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https://habr.com/ru/articles/123636/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https://habr.com/ru/articles/480838/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PostgreSQL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https://habr.com/ru/companies/tensor/articles/779698/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https://habr.com/ru/companies/otus/articles/706346/</a:t>
            </a:r>
            <a:r>
              <a:rPr lang="en-US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MySQL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https://habr.com/ru/companies/otus/articles/712768/</a:t>
            </a:r>
            <a:r>
              <a:rPr lang="en-US" sz="1300" dirty="0"/>
              <a:t>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1806-26AA-6F43-ACB3-1E32231DDE03}"/>
              </a:ext>
            </a:extLst>
          </p:cNvPr>
          <p:cNvSpPr txBox="1"/>
          <p:nvPr/>
        </p:nvSpPr>
        <p:spPr>
          <a:xfrm>
            <a:off x="725503" y="4487194"/>
            <a:ext cx="221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Опрос после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Следующий вебинар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1892611" y="1411469"/>
            <a:ext cx="6156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8 апреля</a:t>
            </a:r>
          </a:p>
          <a:p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Join, exists,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</a:rPr>
              <a:t>вложенные запросы,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group by, having</a:t>
            </a:r>
            <a:endParaRPr sz="20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Basic</a:t>
            </a:r>
            <a:br>
              <a:rPr lang="en-US" dirty="0"/>
            </a:br>
            <a:r>
              <a:rPr lang="en-US" sz="2000" dirty="0"/>
              <a:t>Join, exists, </a:t>
            </a:r>
            <a:r>
              <a:rPr lang="ru-RU" sz="2000" dirty="0"/>
              <a:t>вложенные запросы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821CF365-F152-3A41-B2B2-06621440CA2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Анализ временных рядов, эволюционные модели, финансовые модели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Введение в </a:t>
            </a:r>
            <a:r>
              <a:rPr lang="en-US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822876" y="2215059"/>
            <a:ext cx="2871318" cy="5334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Python </a:t>
            </a:r>
            <a:r>
              <a:rPr lang="ru-RU" sz="1400" spc="-10" dirty="0">
                <a:solidFill>
                  <a:schemeClr val="tx1"/>
                </a:solidFill>
                <a:latin typeface="Roboto"/>
                <a:cs typeface="Roboto"/>
              </a:rPr>
              <a:t>для 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844986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pc="-20" dirty="0">
                <a:solidFill>
                  <a:schemeClr val="tx1"/>
                </a:solidFill>
                <a:latin typeface="Roboto"/>
                <a:cs typeface="Roboto"/>
              </a:rPr>
              <a:t>Математика для </a:t>
            </a:r>
            <a:r>
              <a:rPr lang="en-US" spc="-2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Основные методы </a:t>
            </a: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ML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cxnSpLocks/>
            <a:stCxn id="27" idx="1"/>
            <a:endCxn id="12" idx="3"/>
          </p:cNvCxnSpPr>
          <p:nvPr/>
        </p:nvCxnSpPr>
        <p:spPr>
          <a:xfrm rot="10800000" flipV="1">
            <a:off x="2983317" y="1368349"/>
            <a:ext cx="2481341" cy="166244"/>
          </a:xfrm>
          <a:prstGeom prst="curvedConnector3">
            <a:avLst>
              <a:gd name="adj1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5478033" y="1697921"/>
            <a:ext cx="363227" cy="1930903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185218"/>
            <a:ext cx="2704017" cy="166471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0D3979-C0E5-2F4B-AC3A-6740724DC1A7}"/>
              </a:ext>
            </a:extLst>
          </p:cNvPr>
          <p:cNvSpPr/>
          <p:nvPr/>
        </p:nvSpPr>
        <p:spPr>
          <a:xfrm>
            <a:off x="662436" y="1284892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  <a:r>
              <a:rPr lang="ru-RU" dirty="0">
                <a:solidFill>
                  <a:schemeClr val="tx1"/>
                </a:solidFill>
              </a:rPr>
              <a:t> ООП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6DC31A5-5702-914E-B4E6-630020165793}"/>
              </a:ext>
            </a:extLst>
          </p:cNvPr>
          <p:cNvCxnSpPr>
            <a:stCxn id="12" idx="2"/>
            <a:endCxn id="28" idx="0"/>
          </p:cNvCxnSpPr>
          <p:nvPr/>
        </p:nvCxnSpPr>
        <p:spPr>
          <a:xfrm rot="16200000" flipH="1">
            <a:off x="2325323" y="1281846"/>
            <a:ext cx="430765" cy="1435659"/>
          </a:xfrm>
          <a:prstGeom prst="curved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738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73825" y="16842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Ключи первичные и вторичные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73825" y="2163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Индексы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773825" y="264177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Подзапросы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73825" y="359928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Соединения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2"/>
          <p:cNvCxnSpPr>
            <a:stCxn id="152" idx="1"/>
            <a:endCxn id="153" idx="1"/>
          </p:cNvCxnSpPr>
          <p:nvPr/>
        </p:nvCxnSpPr>
        <p:spPr>
          <a:xfrm rot="10800000" flipV="1">
            <a:off x="773825" y="1393624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>
            <a:stCxn id="153" idx="1"/>
            <a:endCxn id="154" idx="1"/>
          </p:cNvCxnSpPr>
          <p:nvPr/>
        </p:nvCxnSpPr>
        <p:spPr>
          <a:xfrm rot="10800000" flipV="1">
            <a:off x="773825" y="1872375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stCxn id="154" idx="1"/>
            <a:endCxn id="155" idx="1"/>
          </p:cNvCxnSpPr>
          <p:nvPr/>
        </p:nvCxnSpPr>
        <p:spPr>
          <a:xfrm rot="10800000" flipV="1">
            <a:off x="773825" y="2351126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>
            <a:cxnSpLocks/>
            <a:stCxn id="155" idx="1"/>
            <a:endCxn id="19" idx="1"/>
          </p:cNvCxnSpPr>
          <p:nvPr/>
        </p:nvCxnSpPr>
        <p:spPr>
          <a:xfrm rot="10800000" flipV="1">
            <a:off x="773825" y="2829877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A07F3E10-3475-2248-9828-3B4F3AC6698F}"/>
              </a:ext>
            </a:extLst>
          </p:cNvPr>
          <p:cNvSpPr/>
          <p:nvPr/>
        </p:nvSpPr>
        <p:spPr>
          <a:xfrm>
            <a:off x="773825" y="407803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57;p22">
            <a:extLst>
              <a:ext uri="{FF2B5EF4-FFF2-40B4-BE49-F238E27FC236}">
                <a16:creationId xmlns:a16="http://schemas.microsoft.com/office/drawing/2014/main" id="{ED033F01-5541-9749-9A00-5FB0F0A6C183}"/>
              </a:ext>
            </a:extLst>
          </p:cNvPr>
          <p:cNvSpPr/>
          <p:nvPr/>
        </p:nvSpPr>
        <p:spPr>
          <a:xfrm>
            <a:off x="773825" y="45567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60;p22">
            <a:extLst>
              <a:ext uri="{FF2B5EF4-FFF2-40B4-BE49-F238E27FC236}">
                <a16:creationId xmlns:a16="http://schemas.microsoft.com/office/drawing/2014/main" id="{5597F711-2E2D-6D4F-8C5B-3B852FDE0B0D}"/>
              </a:ext>
            </a:extLst>
          </p:cNvPr>
          <p:cNvCxnSpPr>
            <a:cxnSpLocks/>
            <a:stCxn id="19" idx="1"/>
            <a:endCxn id="157" idx="1"/>
          </p:cNvCxnSpPr>
          <p:nvPr/>
        </p:nvCxnSpPr>
        <p:spPr>
          <a:xfrm rot="10800000" flipV="1">
            <a:off x="773825" y="3308628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61;p22">
            <a:extLst>
              <a:ext uri="{FF2B5EF4-FFF2-40B4-BE49-F238E27FC236}">
                <a16:creationId xmlns:a16="http://schemas.microsoft.com/office/drawing/2014/main" id="{DD92C572-E91E-A342-89CD-5B1174D4C0D3}"/>
              </a:ext>
            </a:extLst>
          </p:cNvPr>
          <p:cNvCxnSpPr>
            <a:cxnSpLocks/>
            <a:stCxn id="157" idx="1"/>
            <a:endCxn id="24" idx="1"/>
          </p:cNvCxnSpPr>
          <p:nvPr/>
        </p:nvCxnSpPr>
        <p:spPr>
          <a:xfrm rot="10800000" flipV="1">
            <a:off x="773825" y="3787379"/>
            <a:ext cx="12700" cy="47875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157;p22">
            <a:extLst>
              <a:ext uri="{FF2B5EF4-FFF2-40B4-BE49-F238E27FC236}">
                <a16:creationId xmlns:a16="http://schemas.microsoft.com/office/drawing/2014/main" id="{2979FB25-2C69-8B47-A135-65F452A00CDC}"/>
              </a:ext>
            </a:extLst>
          </p:cNvPr>
          <p:cNvSpPr/>
          <p:nvPr/>
        </p:nvSpPr>
        <p:spPr>
          <a:xfrm>
            <a:off x="773825" y="31205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Объединения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JOIN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62;p22">
            <a:extLst>
              <a:ext uri="{FF2B5EF4-FFF2-40B4-BE49-F238E27FC236}">
                <a16:creationId xmlns:a16="http://schemas.microsoft.com/office/drawing/2014/main" id="{479E2C34-B44E-8C4F-BC2F-979EBB7A9E71}"/>
              </a:ext>
            </a:extLst>
          </p:cNvPr>
          <p:cNvCxnSpPr>
            <a:cxnSpLocks/>
            <a:stCxn id="24" idx="1"/>
            <a:endCxn id="25" idx="1"/>
          </p:cNvCxnSpPr>
          <p:nvPr/>
        </p:nvCxnSpPr>
        <p:spPr>
          <a:xfrm rot="10800000" flipV="1">
            <a:off x="773825" y="4266131"/>
            <a:ext cx="12700" cy="47875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402-55BB-D549-AF83-1B77BE0D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3" y="1219311"/>
            <a:ext cx="3668002" cy="3668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379700364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какие бывают связи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с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объединением таблиц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запросы к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418726969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данные из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Переносить часть предобработки на сторону сервера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Связи между таблицами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9320</TotalTime>
  <Words>1116</Words>
  <Application>Microsoft Macintosh PowerPoint</Application>
  <PresentationFormat>On-screen Show (16:9)</PresentationFormat>
  <Paragraphs>195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Roboto</vt:lpstr>
      <vt:lpstr>Roboto</vt:lpstr>
      <vt:lpstr>font500</vt:lpstr>
      <vt:lpstr>MuseoSansCyrl-300</vt:lpstr>
      <vt:lpstr>Светлая тема</vt:lpstr>
      <vt:lpstr>ML Basic Join, exists, вложенные запросы</vt:lpstr>
      <vt:lpstr>Проверить, идет ли запись</vt:lpstr>
      <vt:lpstr>ML Basic Join, exists, вложенные запросы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Связи между таблицами</vt:lpstr>
      <vt:lpstr>Реляционная модель</vt:lpstr>
      <vt:lpstr>Ключи</vt:lpstr>
      <vt:lpstr>Первичный ключ</vt:lpstr>
      <vt:lpstr>Внешний ключ</vt:lpstr>
      <vt:lpstr>Индекс</vt:lpstr>
      <vt:lpstr>Индекс</vt:lpstr>
      <vt:lpstr>Автоматические индексы</vt:lpstr>
      <vt:lpstr>Подзапросы</vt:lpstr>
      <vt:lpstr>Связь между таблицами</vt:lpstr>
      <vt:lpstr>Какой бывает join</vt:lpstr>
      <vt:lpstr>Работа с несколькими таблицами: UNION (объединение)</vt:lpstr>
      <vt:lpstr>WHERE and HAVING</vt:lpstr>
      <vt:lpstr>Практика</vt:lpstr>
      <vt:lpstr>Тезисы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70</cp:revision>
  <cp:lastPrinted>2023-12-12T08:59:19Z</cp:lastPrinted>
  <dcterms:modified xsi:type="dcterms:W3CDTF">2024-04-04T11:53:08Z</dcterms:modified>
</cp:coreProperties>
</file>